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8" r:id="rId31"/>
    <p:sldId id="285" r:id="rId32"/>
    <p:sldId id="289" r:id="rId33"/>
    <p:sldId id="290" r:id="rId34"/>
    <p:sldId id="291" r:id="rId35"/>
    <p:sldId id="286" r:id="rId36"/>
    <p:sldId id="287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563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af89d7c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求函数的最值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ef30c9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已知函数最值求参数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2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8_1#85a52991b?vop=1&amp;pid=8af89d7c8&amp;color=0,0,0&amp;vtp=1&amp;bt=1&amp;bbb=1"/>
              <p:cNvSpPr/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8_1#85a52991b?vop=1&amp;pid=8af89d7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8_1#85a52991b?vop=1&amp;pid=8af89d7c8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60870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19_1#9397768a6?vop=1&amp;pid=85a52991b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19_1#9397768a6?vop=1&amp;pid=85a5299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20_1#9397768a6?vop=1&amp;pid=85a52991b&amp;color=0,0,0&amp;vtp=1&amp;bbb=1"/>
              <p:cNvSpPr/>
              <p:nvPr/>
            </p:nvSpPr>
            <p:spPr>
              <a:xfrm>
                <a:off x="832104" y="2290572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20_1#9397768a6?vop=1&amp;pid=85a5299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449830"/>
              </a:xfrm>
              <a:prstGeom prst="rect">
                <a:avLst/>
              </a:prstGeom>
              <a:blipFill>
                <a:blip r:embed="rId6"/>
                <a:stretch>
                  <a:fillRect l="-138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1_1#cfb976493?vop=1&amp;pid=85a52991b&amp;color=0,0,0&amp;vtp=1&amp;bt=1&amp;bbb=1"/>
              <p:cNvSpPr/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1_1#cfb976493?vop=1&amp;pid=85a52991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blipFill>
                <a:blip r:embed="rId3"/>
                <a:stretch>
                  <a:fillRect l="-1389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2_1#cfb976493?vop=1&amp;pid=85a52991b&amp;color=0,0,0&amp;vtp=1&amp;bbb=1"/>
              <p:cNvSpPr/>
              <p:nvPr/>
            </p:nvSpPr>
            <p:spPr>
              <a:xfrm>
                <a:off x="832104" y="1863345"/>
                <a:ext cx="10533888" cy="4011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2_1#cfb976493?vop=1&amp;pid=85a5299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345"/>
                <a:ext cx="10533888" cy="4011930"/>
              </a:xfrm>
              <a:prstGeom prst="rect">
                <a:avLst/>
              </a:prstGeom>
              <a:blipFill>
                <a:blip r:embed="rId4"/>
                <a:stretch>
                  <a:fillRect l="-1389" t="-152" b="-33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3_1#fd0972ad9?vop=1&amp;pid=aef30c9c4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23_1#fd0972ad9?vop=1&amp;pid=aef30c9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50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4_1#fd0972ad9.bracket?vop=1&amp;pid=aef30c9c4&amp;color=0,0,0&amp;vpa=6&amp;vtp=1"/>
          <p:cNvSpPr/>
          <p:nvPr/>
        </p:nvSpPr>
        <p:spPr>
          <a:xfrm>
            <a:off x="2041874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3_2#fd0972ad9.choices?vop=1&amp;pid=aef30c9c4&amp;color=0,0,0&amp;vtp=1&amp;bbb=1"/>
              <p:cNvSpPr/>
              <p:nvPr/>
            </p:nvSpPr>
            <p:spPr>
              <a:xfrm>
                <a:off x="832104" y="232175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68372" algn="l"/>
                    <a:tab pos="5076444" algn="l"/>
                    <a:tab pos="79004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3_2#fd0972ad9.choices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175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5_1#fd0972ad9?vop=1&amp;pid=aef30c9c4&amp;color=0,0,0&amp;vtp=1&amp;bbb=1"/>
              <p:cNvSpPr/>
              <p:nvPr/>
            </p:nvSpPr>
            <p:spPr>
              <a:xfrm>
                <a:off x="832104" y="2682367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25_1#fd0972ad9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2367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EX.26_1#fd0972ad9?vop=1&amp;pid=aef30c9c4&amp;color=0,0,0&amp;vtp=1&amp;bbb=1&amp;hb=1"/>
          <p:cNvSpPr/>
          <p:nvPr/>
        </p:nvSpPr>
        <p:spPr>
          <a:xfrm>
            <a:off x="832104" y="429526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已知函数在某区间上的最值求参数的值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或取值范围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是求函数最值的逆向思维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一般先求导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利用导数研究函数的单调性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然后根据已知最值列方程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或不等式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解决问题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7_1#0a66f2b96?vop=1&amp;pid=aef30c9c4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上的最小值小于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，则正数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27_1#0a66f2b96?vop=1&amp;pid=aef30c9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8_1#0a66f2b96.bracket?vop=1&amp;pid=aef30c9c4&amp;color=0,0,0&amp;vpa=7&amp;vtp=1"/>
          <p:cNvSpPr/>
          <p:nvPr/>
        </p:nvSpPr>
        <p:spPr>
          <a:xfrm>
            <a:off x="10152856" y="173501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7_2#0a66f2b96.choices?vop=1&amp;pid=aef30c9c4&amp;color=0,0,0&amp;vtp=1&amp;bbb=1"/>
              <p:cNvSpPr/>
              <p:nvPr/>
            </p:nvSpPr>
            <p:spPr>
              <a:xfrm>
                <a:off x="832104" y="203600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39847" algn="l"/>
                    <a:tab pos="5374894" algn="l"/>
                    <a:tab pos="81893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7_2#0a66f2b96.choices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00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9_1#0a66f2b96?vop=1&amp;pid=aef30c9c4&amp;color=0,0,0&amp;vtp=1&amp;bbb=1"/>
              <p:cNvSpPr/>
              <p:nvPr/>
            </p:nvSpPr>
            <p:spPr>
              <a:xfrm>
                <a:off x="832104" y="240049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，不符题意；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29_1#0a66f2b96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0490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0_1#d9903dd8d?vop=1&amp;pid=aef30c9c4&amp;color=0,0,0&amp;vtp=1&amp;bt=1&amp;bbb=1"/>
              <p:cNvSpPr/>
              <p:nvPr/>
            </p:nvSpPr>
            <p:spPr>
              <a:xfrm>
                <a:off x="832104" y="1508760"/>
                <a:ext cx="10533888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内有最小值，则实数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的取值可以是(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30_1#d9903dd8d?vop=1&amp;pid=aef30c9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717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1_1#d9903dd8d.bracket?vop=1&amp;pid=aef30c9c4&amp;color=0,0,0&amp;vpa=8&amp;vtp=1"/>
          <p:cNvSpPr/>
          <p:nvPr/>
        </p:nvSpPr>
        <p:spPr>
          <a:xfrm>
            <a:off x="9072212" y="173558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0_2#d9903dd8d.choices?vop=1&amp;pid=aef30c9c4&amp;color=0,0,0&amp;vtp=1&amp;bbb=1"/>
              <p:cNvSpPr/>
              <p:nvPr/>
            </p:nvSpPr>
            <p:spPr>
              <a:xfrm>
                <a:off x="832104" y="2036571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0_2#d9903dd8d.choices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571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2_1#d9903dd8d?vop=1&amp;pid=aef30c9c4&amp;color=0,0,0&amp;vtp=1&amp;bbb=1"/>
              <p:cNvSpPr/>
              <p:nvPr/>
            </p:nvSpPr>
            <p:spPr>
              <a:xfrm>
                <a:off x="832104" y="2573845"/>
                <a:ext cx="10533888" cy="2120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处取得极小值，也为最小值，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内有最小值，则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1&lt;2−3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的取值可以是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32_1#d9903dd8d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73845"/>
                <a:ext cx="10533888" cy="2120900"/>
              </a:xfrm>
              <a:prstGeom prst="rect">
                <a:avLst/>
              </a:prstGeom>
              <a:blipFill>
                <a:blip r:embed="rId5"/>
                <a:stretch>
                  <a:fillRect l="-1389" r="-1100" b="-40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3_1#5278684cb?vop=1&amp;pid=aef30c9c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已知三次函数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的定义域和值域都为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33_1#5278684cb?vop=1&amp;pid=aef30c9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4_1#5278684cb.bracket?vop=1&amp;pid=aef30c9c4&amp;color=0,0,0&amp;vpa=9&amp;vtp=1"/>
          <p:cNvSpPr/>
          <p:nvPr/>
        </p:nvSpPr>
        <p:spPr>
          <a:xfrm>
            <a:off x="8169115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3_2#5278684cb.choices?vop=1&amp;pid=aef30c9c4&amp;color=0,0,0&amp;vtp=1&amp;bbb=1"/>
              <p:cNvSpPr/>
              <p:nvPr/>
            </p:nvSpPr>
            <p:spPr>
              <a:xfrm>
                <a:off x="832104" y="1875790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3022" algn="l"/>
                    <a:tab pos="5482844" algn="l"/>
                    <a:tab pos="81226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3_2#5278684cb.choices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65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5_1#5278684cb?vop=1&amp;pid=aef30c9c4&amp;color=0,0,0&amp;vtp=1&amp;bbb=1"/>
              <p:cNvSpPr/>
              <p:nvPr/>
            </p:nvSpPr>
            <p:spPr>
              <a:xfrm>
                <a:off x="832104" y="2414079"/>
                <a:ext cx="10533888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)=0∈[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，不合题意,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35_1#5278684cb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4079"/>
                <a:ext cx="10533888" cy="2030159"/>
              </a:xfrm>
              <a:prstGeom prst="rect">
                <a:avLst/>
              </a:prstGeom>
              <a:blipFill>
                <a:blip r:embed="rId5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5_2#5278684cb?vop=1&amp;pid=aef30c9c4&amp;color=0,0,0&amp;mp=1&amp;vtp=1&amp;bt=1&amp;bbb=1"/>
              <p:cNvSpPr/>
              <p:nvPr/>
            </p:nvSpPr>
            <p:spPr>
              <a:xfrm>
                <a:off x="832104" y="1508760"/>
                <a:ext cx="10533888" cy="24517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9+8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</m:rad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（正值舍去）.故选D．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35_2#5278684cb?vop=1&amp;pid=aef30c9c4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51799"/>
              </a:xfrm>
              <a:prstGeom prst="rect">
                <a:avLst/>
              </a:prstGeom>
              <a:blipFill>
                <a:blip r:embed="rId3"/>
                <a:stretch>
                  <a:fillRect l="-1389" b="-3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6_1#21139e109?vop=1&amp;pid=aef30c9c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上的最大值为3，则实数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36_1#21139e109?vop=1&amp;pid=aef30c9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7_1#21139e109.bracket?vop=1&amp;pid=aef30c9c4&amp;color=0,0,0&amp;vpa=10&amp;vtp=1"/>
          <p:cNvSpPr/>
          <p:nvPr/>
        </p:nvSpPr>
        <p:spPr>
          <a:xfrm>
            <a:off x="9143905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6_2#21139e109.choices?vop=1&amp;pid=aef30c9c4&amp;color=0,0,0&amp;vtp=1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09647" algn="l"/>
                    <a:tab pos="5374894" algn="l"/>
                    <a:tab pos="79734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(0,8)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[12,+∞)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6_2#21139e109.choices?vop=1&amp;pid=aef30c9c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8_1#21139e109?vop=1&amp;pid=aef30c9c4&amp;color=0,0,0&amp;vtp=1&amp;bbb=1&amp;hb=1"/>
              <p:cNvSpPr/>
              <p:nvPr/>
            </p:nvSpPr>
            <p:spPr>
              <a:xfrm>
                <a:off x="832104" y="2278380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38_1#21139e109?vop=1&amp;pid=aef30c9c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2095500"/>
              </a:xfrm>
              <a:prstGeom prst="rect">
                <a:avLst/>
              </a:prstGeom>
              <a:blipFill>
                <a:blip r:embed="rId5"/>
                <a:stretch>
                  <a:fillRect l="-1389" b="-3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8_2#21139e109?vop=1&amp;pid=aef30c9c4&amp;color=0,0,0&amp;mp=1&amp;vtp=1&amp;bt=1&amp;bbb=1"/>
              <p:cNvSpPr/>
              <p:nvPr/>
            </p:nvSpPr>
            <p:spPr>
              <a:xfrm>
                <a:off x="832104" y="150876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上的最大值为3，可得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4×8−4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+3≤3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，符合题意.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38_2#21139e109?vop=1&amp;pid=aef30c9c4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39_1#2cc3749e5?vop=1&amp;pid=aef30c9c4&amp;color=0,0,0&amp;vtp=1&amp;bt=1&amp;bbb=1&amp;hb=1"/>
              <p:cNvSpPr/>
              <p:nvPr/>
            </p:nvSpPr>
            <p:spPr>
              <a:xfrm>
                <a:off x="832104" y="1508760"/>
                <a:ext cx="10533888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，若对任意的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，总存在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39_1#2cc3749e5?vop=1&amp;pid=aef30c9c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10044"/>
              </a:xfrm>
              <a:prstGeom prst="rect">
                <a:avLst/>
              </a:prstGeom>
              <a:blipFill>
                <a:blip r:embed="rId3"/>
                <a:stretch>
                  <a:fillRect l="-1389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40_1#2cc3749e5.blank?vop=1&amp;pid=aef30c9c4&amp;color=0,0,0&amp;vpa=11&amp;vtp=1&amp;bbb=1&amp;rh=33.67504"/>
              <p:cNvSpPr/>
              <p:nvPr/>
            </p:nvSpPr>
            <p:spPr>
              <a:xfrm>
                <a:off x="6384480" y="2082355"/>
                <a:ext cx="1400747" cy="4276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40_1#2cc3749e5.blank?vop=1&amp;pid=aef30c9c4&amp;color=0,0,0&amp;vpa=11&amp;vtp=1&amp;bbb=1&amp;rh=33.67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480" y="2082355"/>
                <a:ext cx="1400747" cy="427673"/>
              </a:xfrm>
              <a:prstGeom prst="rect">
                <a:avLst/>
              </a:prstGeom>
              <a:blipFill>
                <a:blip r:embed="rId4"/>
                <a:stretch>
                  <a:fillRect b="-1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cf3559ff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ccf3559ff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§6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用导数研究函数的性质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41_1#2cc3749e5?vop=1&amp;pid=aef30c9c4&amp;color=0,0,0&amp;vtp=1&amp;bt=1&amp;bbb=1"/>
              <p:cNvSpPr/>
              <p:nvPr/>
            </p:nvSpPr>
            <p:spPr>
              <a:xfrm>
                <a:off x="832104" y="1508760"/>
                <a:ext cx="10533888" cy="4469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,对任意的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，总存在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−2≤−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AS.41_1#2cc3749e5?vop=1&amp;pid=aef30c9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69384"/>
              </a:xfrm>
              <a:prstGeom prst="rect">
                <a:avLst/>
              </a:prstGeom>
              <a:blipFill>
                <a:blip r:embed="rId3"/>
                <a:stretch>
                  <a:fillRect l="-1389" t="-136" b="-1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2_1#94afd8131?vop=1&amp;pid=aef30c9c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2_1#94afd8131?vop=1&amp;pid=aef30c9c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43_1#3bd6a5d73?vop=1&amp;pid=94afd8131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43_1#3bd6a5d73?vop=1&amp;pid=94afd81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44_1#3bd6a5d73?vop=1&amp;pid=94afd8131&amp;color=0,0,0&amp;vtp=1&amp;bbb=1"/>
              <p:cNvSpPr/>
              <p:nvPr/>
            </p:nvSpPr>
            <p:spPr>
              <a:xfrm>
                <a:off x="832104" y="2290572"/>
                <a:ext cx="10533888" cy="209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，该函数的定义域为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(1)=−1+4=3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44_1#3bd6a5d73?vop=1&amp;pid=94afd81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094230"/>
              </a:xfrm>
              <a:prstGeom prst="rect">
                <a:avLst/>
              </a:prstGeom>
              <a:blipFill>
                <a:blip r:embed="rId5"/>
                <a:stretch>
                  <a:fillRect l="-1389" b="-6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5_1#e6b68a1c6?vop=1&amp;pid=94afd8131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5_1#e6b68a1c6?vop=1&amp;pid=94afd813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6_1#e6b68a1c6?vop=1&amp;pid=94afd8131&amp;color=0,0,0&amp;vtp=1&amp;bbb=1"/>
              <p:cNvSpPr/>
              <p:nvPr/>
            </p:nvSpPr>
            <p:spPr>
              <a:xfrm>
                <a:off x="832104" y="1875282"/>
                <a:ext cx="10533888" cy="3528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恒成立，等价于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−9−9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6_1#e6b68a1c6?vop=1&amp;pid=94afd81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528759"/>
              </a:xfrm>
              <a:prstGeom prst="rect">
                <a:avLst/>
              </a:prstGeom>
              <a:blipFill>
                <a:blip r:embed="rId4"/>
                <a:stretch>
                  <a:fillRect l="-1389" b="-39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47_1#13689fd26?vop=1&amp;pid=101823cca&amp;color=0,0,0&amp;vtp=1&amp;bt=1&amp;bbb=1"/>
              <p:cNvSpPr/>
              <p:nvPr/>
            </p:nvSpPr>
            <p:spPr>
              <a:xfrm>
                <a:off x="832104" y="108000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在定义域内的最小值为(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5_BD.47_1#13689fd26?vop=1&amp;pid=101823cc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8_1#13689fd26.bracket?vop=1&amp;pid=101823cca&amp;color=0,0,0&amp;vpa=12&amp;vtp=1"/>
          <p:cNvSpPr/>
          <p:nvPr/>
        </p:nvSpPr>
        <p:spPr>
          <a:xfrm>
            <a:off x="5597176" y="130612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47_2#13689fd26.choices?vop=1&amp;pid=101823cca&amp;color=0,0,0&amp;vtp=1&amp;bbb=1"/>
              <p:cNvSpPr/>
              <p:nvPr/>
            </p:nvSpPr>
            <p:spPr>
              <a:xfrm>
                <a:off x="832104" y="1607114"/>
                <a:ext cx="10533888" cy="5479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  <a:tabLst>
                    <a:tab pos="2382647" algn="l"/>
                    <a:tab pos="5120894" algn="l"/>
                    <a:tab pos="79734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47_2#13689fd26.choices?vop=1&amp;pid=101823c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7114"/>
                <a:ext cx="10533888" cy="547942"/>
              </a:xfrm>
              <a:prstGeom prst="rect">
                <a:avLst/>
              </a:prstGeom>
              <a:blipFill>
                <a:blip r:embed="rId4"/>
                <a:stretch>
                  <a:fillRect l="-1389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49_1#13689fd26?vop=1&amp;pid=101823cca&amp;color=0,0,0&amp;vtp=1&amp;bbb=1"/>
              <p:cNvSpPr/>
              <p:nvPr/>
            </p:nvSpPr>
            <p:spPr>
              <a:xfrm>
                <a:off x="832104" y="2162549"/>
                <a:ext cx="10533888" cy="1725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5_AS.49_1#13689fd26?vop=1&amp;pid=101823c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62549"/>
                <a:ext cx="10533888" cy="1725930"/>
              </a:xfrm>
              <a:prstGeom prst="rect">
                <a:avLst/>
              </a:prstGeom>
              <a:blipFill>
                <a:blip r:embed="rId5"/>
                <a:stretch>
                  <a:fillRect l="-1389" b="-7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0_1#6ad4d83af?vop=1&amp;pid=101823cca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50_1#6ad4d83af?vop=1&amp;pid=101823c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44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1_1#6ad4d83af.bracket?vop=1&amp;pid=101823cca&amp;color=0,0,0&amp;vpa=13&amp;vtp=1"/>
          <p:cNvSpPr/>
          <p:nvPr/>
        </p:nvSpPr>
        <p:spPr>
          <a:xfrm>
            <a:off x="12440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0_2#6ad4d83af.choices?vop=1&amp;pid=101823cca&amp;color=0,0,0&amp;vtp=1&amp;bbb=1"/>
              <p:cNvSpPr/>
              <p:nvPr/>
            </p:nvSpPr>
            <p:spPr>
              <a:xfrm>
                <a:off x="832104" y="1851017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47772" algn="l"/>
                    <a:tab pos="5393944" algn="l"/>
                    <a:tab pos="80401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50_2#6ad4d83af.choices?vop=1&amp;pid=101823c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52_1#6ad4d83af?vop=1&amp;pid=101823cca&amp;color=0,0,0&amp;vtp=1&amp;bbb=1"/>
              <p:cNvSpPr/>
              <p:nvPr/>
            </p:nvSpPr>
            <p:spPr>
              <a:xfrm>
                <a:off x="832104" y="2388291"/>
                <a:ext cx="10533888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52_1#6ad4d83af?vop=1&amp;pid=101823c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8291"/>
                <a:ext cx="10533888" cy="2933700"/>
              </a:xfrm>
              <a:prstGeom prst="rect">
                <a:avLst/>
              </a:prstGeom>
              <a:blipFill>
                <a:blip r:embed="rId5"/>
                <a:stretch>
                  <a:fillRect l="-1389" b="-27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3_1#81e67659a?vop=1&amp;pid=101823cca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在同一平面直角坐标系内，函数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及其导函数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，已知两图象有且仅有一个公共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，其坐标为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53_1#81e67659a?vop=1&amp;pid=101823c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75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4_1#81e67659a.bracket?vop=1&amp;pid=101823cca&amp;color=0,0,0&amp;vpa=14&amp;vtp=1"/>
          <p:cNvSpPr/>
          <p:nvPr/>
        </p:nvSpPr>
        <p:spPr>
          <a:xfrm>
            <a:off x="3336385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53_2#81e67659a?htil=2&amp;vop=1&amp;pid=101823cc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9954" y="1978017"/>
            <a:ext cx="169164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53_3#81e67659a.choices?htil=2&amp;vop=1&amp;pid=101823cca&amp;color=0,0,0&amp;vtp=1&amp;bbb=1"/>
              <p:cNvSpPr/>
              <p:nvPr/>
            </p:nvSpPr>
            <p:spPr>
              <a:xfrm>
                <a:off x="832104" y="1851017"/>
                <a:ext cx="8714232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4650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的最小值为1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  <a:tabLst>
                    <a:tab pos="4465066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的最小值为1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BD.53_3#81e67659a.choices?htil=2&amp;vop=1&amp;pid=101823c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8714232" cy="838200"/>
              </a:xfrm>
              <a:prstGeom prst="rect">
                <a:avLst/>
              </a:prstGeom>
              <a:blipFill>
                <a:blip r:embed="rId5"/>
                <a:stretch>
                  <a:fillRect l="-1679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55_1#81e67659a?vop=1&amp;pid=101823cca&amp;color=0,0,0&amp;vtp=1&amp;bt=1&amp;bbb=1&amp;hb=1"/>
              <p:cNvSpPr/>
              <p:nvPr/>
            </p:nvSpPr>
            <p:spPr>
              <a:xfrm>
                <a:off x="832104" y="1080000"/>
                <a:ext cx="10533888" cy="4316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【解析】由题意可知，两个函数图象都在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轴上方，则原函数应该单调递增，则虚线部分为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，实线部分为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A，B，令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C，D，令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题图可知当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处取得极大值，也为最大值，且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，C正确，D错误.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AS.55_1#81e67659a?vop=1&amp;pid=101823c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316730"/>
              </a:xfrm>
              <a:prstGeom prst="rect">
                <a:avLst/>
              </a:prstGeom>
              <a:blipFill>
                <a:blip r:embed="rId3"/>
                <a:stretch>
                  <a:fillRect l="-1389" r="-1100" b="-32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B_5_BD.56_2#ce9e70c19?vop=1&amp;pid=101823cc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5254" y="1236402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56_3#ce9e70c19?vop=1&amp;pid=101823cca&amp;color=0,0,0&amp;vtp=1&amp;bbb=1&amp;hb=1"/>
              <p:cNvSpPr/>
              <p:nvPr/>
            </p:nvSpPr>
            <p:spPr>
              <a:xfrm>
                <a:off x="706843" y="1127626"/>
                <a:ext cx="10533888" cy="936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    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的图象上，过点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的两条切线，切点分别为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为直径作圆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，则圆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的面积的最小值为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56_3#ce9e70c19?vop=1&amp;pid=101823cc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43" y="1127626"/>
                <a:ext cx="10533888" cy="936244"/>
              </a:xfrm>
              <a:prstGeom prst="rect">
                <a:avLst/>
              </a:prstGeom>
              <a:blipFill>
                <a:blip r:embed="rId4"/>
                <a:stretch>
                  <a:fillRect l="-1389" r="-6944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57_1#ce9e70c19.blank?vop=1&amp;pid=101823cca&amp;color=0,0,0&amp;vpa=15&amp;vtp=1&amp;bbb=1&amp;rh=30.59"/>
              <p:cNvSpPr/>
              <p:nvPr/>
            </p:nvSpPr>
            <p:spPr>
              <a:xfrm>
                <a:off x="5327865" y="1622164"/>
                <a:ext cx="390525" cy="3884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57_1#ce9e70c19.blank?vop=1&amp;pid=101823cca&amp;color=0,0,0&amp;vpa=15&amp;vtp=1&amp;bbb=1&amp;rh=30.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865" y="1622164"/>
                <a:ext cx="390525" cy="388493"/>
              </a:xfrm>
              <a:prstGeom prst="rect">
                <a:avLst/>
              </a:prstGeom>
              <a:blipFill>
                <a:blip r:embed="rId5"/>
                <a:stretch>
                  <a:fillRect l="-1563"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B_5_AS.58_1#ce9e70c19?htil=3&amp;vop=1&amp;pid=101823cca&amp;color=0,0,0&amp;tib=255,255,255&amp;vtp=1&amp;hs=1&amp;hs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1779" y="2254941"/>
            <a:ext cx="1645920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58_2#ce9e70c19?htil=3&amp;vop=1&amp;pid=101823cca&amp;color=0,0,0&amp;vtp=1&amp;bbb=1&amp;hb=1&amp;hs=1"/>
              <p:cNvSpPr/>
              <p:nvPr/>
            </p:nvSpPr>
            <p:spPr>
              <a:xfrm>
                <a:off x="706843" y="2172646"/>
                <a:ext cx="875080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【解析】由已知可得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𝑀𝐶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上的增函数，所以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上的增函数，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5_AS.58_2#ce9e70c19?htil=3&amp;vop=1&amp;pid=101823cc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43" y="2172646"/>
                <a:ext cx="8750808" cy="2030730"/>
              </a:xfrm>
              <a:prstGeom prst="rect">
                <a:avLst/>
              </a:prstGeom>
              <a:blipFill>
                <a:blip r:embed="rId7"/>
                <a:stretch>
                  <a:fillRect l="-1672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58_2#ce9e70c19?htil=3&amp;vop=1&amp;pid=101823cca&amp;color=0,0,0&amp;vtp=1&amp;bbb=1&amp;hb=1&amp;hs=1">
                <a:extLst>
                  <a:ext uri="{FF2B5EF4-FFF2-40B4-BE49-F238E27FC236}">
                    <a16:creationId xmlns:a16="http://schemas.microsoft.com/office/drawing/2014/main" id="{001C6732-2FE1-69F4-B83C-2DB9A984AF71}"/>
                  </a:ext>
                </a:extLst>
              </p:cNvPr>
              <p:cNvSpPr/>
              <p:nvPr/>
            </p:nvSpPr>
            <p:spPr>
              <a:xfrm>
                <a:off x="702731" y="4186231"/>
                <a:ext cx="10536017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𝑀𝐶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5_AS.58_2#ce9e70c19?htil=3&amp;vop=1&amp;pid=101823cca&amp;color=0,0,0&amp;vtp=1&amp;bbb=1&amp;hb=1&amp;hs=1">
                <a:extLst>
                  <a:ext uri="{FF2B5EF4-FFF2-40B4-BE49-F238E27FC236}">
                    <a16:creationId xmlns:a16="http://schemas.microsoft.com/office/drawing/2014/main" id="{001C6732-2FE1-69F4-B83C-2DB9A984AF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731" y="4186231"/>
                <a:ext cx="10536017" cy="391859"/>
              </a:xfrm>
              <a:prstGeom prst="rect">
                <a:avLst/>
              </a:prstGeom>
              <a:blipFill>
                <a:blip r:embed="rId8"/>
                <a:stretch>
                  <a:fillRect l="-1330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58_3#ce9e70c19?vop=1&amp;pid=101823cca&amp;color=0,0,0&amp;mp=1&amp;vtp=1&amp;bt=1&amp;bbb=1"/>
              <p:cNvSpPr/>
              <p:nvPr/>
            </p:nvSpPr>
            <p:spPr>
              <a:xfrm>
                <a:off x="832104" y="1080000"/>
                <a:ext cx="10533888" cy="15260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等面积法可得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|×|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|×|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|=2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𝑀𝐶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𝑀𝐶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𝑀𝐶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𝑀𝐶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的面积的最小值为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AS.58_3#ce9e70c19?vop=1&amp;pid=101823cc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526032"/>
              </a:xfrm>
              <a:prstGeom prst="rect">
                <a:avLst/>
              </a:prstGeom>
              <a:blipFill>
                <a:blip r:embed="rId3"/>
                <a:stretch>
                  <a:fillRect l="-1389" b="-5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B_5_BD.59_2#1a2c01a5a?vop=1&amp;pid=101823cc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7886" y="1220872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59_3#1a2c01a5a?vop=1&amp;pid=101823cca&amp;color=0,0,0&amp;vtp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  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BD.59_3#1a2c01a5a?vop=1&amp;pid=101823cc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r="-503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60_1#1a2c01a5a.blank?vop=1&amp;pid=101823cca&amp;color=0,0,0&amp;vpa=16&amp;vtp=1"/>
          <p:cNvSpPr/>
          <p:nvPr/>
        </p:nvSpPr>
        <p:spPr>
          <a:xfrm>
            <a:off x="3625564" y="1447665"/>
            <a:ext cx="3000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3944c931.fixed?pid=ccf3559ff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函数的最值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61_1#1a2c01a5a?vop=1&amp;pid=101823cca&amp;color=0,0,0&amp;vtp=1&amp;bbb=1">
                <a:extLst>
                  <a:ext uri="{FF2B5EF4-FFF2-40B4-BE49-F238E27FC236}">
                    <a16:creationId xmlns:a16="http://schemas.microsoft.com/office/drawing/2014/main" id="{DADB5B7C-D29A-5C00-AE3A-116BC277E221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964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+9=3(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取得极大值，当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取得极小值，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的最大值为4.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AS.61_1#1a2c01a5a?vop=1&amp;pid=101823cca&amp;color=0,0,0&amp;vtp=1&amp;bbb=1">
                <a:extLst>
                  <a:ext uri="{FF2B5EF4-FFF2-40B4-BE49-F238E27FC236}">
                    <a16:creationId xmlns:a16="http://schemas.microsoft.com/office/drawing/2014/main" id="{DADB5B7C-D29A-5C00-AE3A-116BC277E2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64430"/>
              </a:xfrm>
              <a:prstGeom prst="rect">
                <a:avLst/>
              </a:prstGeom>
              <a:blipFill>
                <a:blip r:embed="rId2"/>
                <a:stretch>
                  <a:fillRect l="-1389" b="-28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820144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B_5_BD.62_2#677b75022?vop=1&amp;pid=101823cc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3564" y="1197380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62_3#677b75022?vop=1&amp;pid=101823cca&amp;color=0,0,0&amp;vtp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 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存在最小值，则实数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62_3#677b75022?vop=1&amp;pid=101823c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63_1#677b75022.blank?vop=1&amp;pid=101823cca&amp;color=0,0,0&amp;vpa=17&amp;vtp=1&amp;bbb=1"/>
              <p:cNvSpPr/>
              <p:nvPr/>
            </p:nvSpPr>
            <p:spPr>
              <a:xfrm>
                <a:off x="8370951" y="1101622"/>
                <a:ext cx="8858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63_1#677b75022.blank?vop=1&amp;pid=101823cca&amp;color=0,0,0&amp;vpa=1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0951" y="1101622"/>
                <a:ext cx="885825" cy="260350"/>
              </a:xfrm>
              <a:prstGeom prst="rect">
                <a:avLst/>
              </a:prstGeom>
              <a:blipFill>
                <a:blip r:embed="rId5"/>
                <a:stretch>
                  <a:fillRect l="-6164" t="-7143" r="-5479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EX.64_1#677b75022?vop=1&amp;pid=101823cca&amp;color=0,0,0&amp;vtp=1&amp;bbb=1&amp;hb=1"/>
              <p:cNvSpPr/>
              <p:nvPr/>
            </p:nvSpPr>
            <p:spPr>
              <a:xfrm>
                <a:off x="832104" y="1558828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写出函数定义域并求导得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五种情况讨论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进而确定实数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5_EX.64_1#677b75022?vop=1&amp;pid=101823cc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58828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r="-306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65_1#677b75022?vop=1&amp;pid=101823cca&amp;color=0,0,0&amp;vtp=1&amp;bbb=1"/>
              <p:cNvSpPr/>
              <p:nvPr/>
            </p:nvSpPr>
            <p:spPr>
              <a:xfrm>
                <a:off x="832104" y="2404203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存在最大值，不存在最小值，舍去.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7" name="QB_5_AS.65_1#677b75022?vop=1&amp;pid=101823c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4203"/>
                <a:ext cx="10533888" cy="2514600"/>
              </a:xfrm>
              <a:prstGeom prst="rect">
                <a:avLst/>
              </a:prstGeom>
              <a:blipFill>
                <a:blip r:embed="rId7"/>
                <a:stretch>
                  <a:fillRect l="-1389" b="-36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65_1#677b75022?vop=1&amp;pid=101823cca&amp;color=0,0,0&amp;vtp=1&amp;bbb=1">
                <a:extLst>
                  <a:ext uri="{FF2B5EF4-FFF2-40B4-BE49-F238E27FC236}">
                    <a16:creationId xmlns:a16="http://schemas.microsoft.com/office/drawing/2014/main" id="{5DCB0261-9CC6-5F3C-B17F-B30933B1C1FC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211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AS.65_1#677b75022?vop=1&amp;pid=101823cca&amp;color=0,0,0&amp;vtp=1&amp;bbb=1">
                <a:extLst>
                  <a:ext uri="{FF2B5EF4-FFF2-40B4-BE49-F238E27FC236}">
                    <a16:creationId xmlns:a16="http://schemas.microsoft.com/office/drawing/2014/main" id="{5DCB0261-9CC6-5F3C-B17F-B30933B1C1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113153"/>
              </a:xfrm>
              <a:prstGeom prst="rect">
                <a:avLst/>
              </a:prstGeom>
              <a:blipFill>
                <a:blip r:embed="rId2"/>
                <a:stretch>
                  <a:fillRect l="-1389" b="-40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S.65_2#677b75022?vop=1&amp;pid=101823cca&amp;color=0,0,0&amp;vtp=1&amp;bbb=1">
                <a:extLst>
                  <a:ext uri="{FF2B5EF4-FFF2-40B4-BE49-F238E27FC236}">
                    <a16:creationId xmlns:a16="http://schemas.microsoft.com/office/drawing/2014/main" id="{1ED1500D-DDD3-0E3A-4EE7-491F6624F283}"/>
                  </a:ext>
                </a:extLst>
              </p:cNvPr>
              <p:cNvSpPr/>
              <p:nvPr/>
            </p:nvSpPr>
            <p:spPr>
              <a:xfrm>
                <a:off x="832104" y="3192780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存在最大值，不存在最小值，舍去.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存在最大值，不存在最小值，舍去.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3" name="QB_5_AS.65_2#677b75022?vop=1&amp;pid=101823cca&amp;color=0,0,0&amp;vtp=1&amp;bbb=1">
                <a:extLst>
                  <a:ext uri="{FF2B5EF4-FFF2-40B4-BE49-F238E27FC236}">
                    <a16:creationId xmlns:a16="http://schemas.microsoft.com/office/drawing/2014/main" id="{1ED1500D-DDD3-0E3A-4EE7-491F6624F2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2780"/>
                <a:ext cx="10533888" cy="2514600"/>
              </a:xfrm>
              <a:prstGeom prst="rect">
                <a:avLst/>
              </a:prstGeom>
              <a:blipFill>
                <a:blip r:embed="rId3"/>
                <a:stretch>
                  <a:fillRect l="-1389" b="-36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897375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65_2#677b75022?vop=1&amp;pid=101823cca&amp;color=0,0,0&amp;vtp=1&amp;bbb=1">
                <a:extLst>
                  <a:ext uri="{FF2B5EF4-FFF2-40B4-BE49-F238E27FC236}">
                    <a16:creationId xmlns:a16="http://schemas.microsoft.com/office/drawing/2014/main" id="{B7E7A2FF-3E02-8401-94C0-706C89C9D35F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699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的两根分别为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的图象开口向上，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AS.65_2#677b75022?vop=1&amp;pid=101823cca&amp;color=0,0,0&amp;vtp=1&amp;bbb=1">
                <a:extLst>
                  <a:ext uri="{FF2B5EF4-FFF2-40B4-BE49-F238E27FC236}">
                    <a16:creationId xmlns:a16="http://schemas.microsoft.com/office/drawing/2014/main" id="{B7E7A2FF-3E02-8401-94C0-706C89C9D3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99959"/>
              </a:xfrm>
              <a:prstGeom prst="rect">
                <a:avLst/>
              </a:prstGeom>
              <a:blipFill>
                <a:blip r:embed="rId2"/>
                <a:stretch>
                  <a:fillRect l="-1389" b="-82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S.65_3#677b75022?vop=1&amp;pid=101823cca&amp;color=0,0,0&amp;vtp=1&amp;bbb=1">
                <a:extLst>
                  <a:ext uri="{FF2B5EF4-FFF2-40B4-BE49-F238E27FC236}">
                    <a16:creationId xmlns:a16="http://schemas.microsoft.com/office/drawing/2014/main" id="{DDC80AEB-F910-4E84-106D-EAA5FE8DE8C4}"/>
                  </a:ext>
                </a:extLst>
              </p:cNvPr>
              <p:cNvSpPr/>
              <p:nvPr/>
            </p:nvSpPr>
            <p:spPr>
              <a:xfrm>
                <a:off x="832104" y="2780792"/>
                <a:ext cx="10533888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满足要求.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的图象开口向下，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3" name="QB_5_AS.65_3#677b75022?vop=1&amp;pid=101823cca&amp;color=0,0,0&amp;vtp=1&amp;bbb=1">
                <a:extLst>
                  <a:ext uri="{FF2B5EF4-FFF2-40B4-BE49-F238E27FC236}">
                    <a16:creationId xmlns:a16="http://schemas.microsoft.com/office/drawing/2014/main" id="{DDC80AEB-F910-4E84-106D-EAA5FE8DE8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80792"/>
                <a:ext cx="10533888" cy="2933700"/>
              </a:xfrm>
              <a:prstGeom prst="rect">
                <a:avLst/>
              </a:prstGeom>
              <a:blipFill>
                <a:blip r:embed="rId3"/>
                <a:stretch>
                  <a:fillRect l="-1389" b="-3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007995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65_3#677b75022?vop=1&amp;pid=101823cca&amp;color=0,0,0&amp;vtp=1&amp;bbb=1">
                <a:extLst>
                  <a:ext uri="{FF2B5EF4-FFF2-40B4-BE49-F238E27FC236}">
                    <a16:creationId xmlns:a16="http://schemas.microsoft.com/office/drawing/2014/main" id="{D63FB9A1-6951-302B-CD6E-4E007D11801F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052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5_AS.65_3#677b75022?vop=1&amp;pid=101823cca&amp;color=0,0,0&amp;vtp=1&amp;bbb=1">
                <a:extLst>
                  <a:ext uri="{FF2B5EF4-FFF2-40B4-BE49-F238E27FC236}">
                    <a16:creationId xmlns:a16="http://schemas.microsoft.com/office/drawing/2014/main" id="{D63FB9A1-6951-302B-CD6E-4E007D1180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052259"/>
              </a:xfrm>
              <a:prstGeom prst="rect">
                <a:avLst/>
              </a:prstGeom>
              <a:blipFill>
                <a:blip r:embed="rId2"/>
                <a:stretch>
                  <a:fillRect l="-1389" t="-2312" b="-132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S.65_4#677b75022?vop=1&amp;pid=101823cca&amp;color=0,0,0&amp;vtp=1&amp;bbb=1">
                <a:extLst>
                  <a:ext uri="{FF2B5EF4-FFF2-40B4-BE49-F238E27FC236}">
                    <a16:creationId xmlns:a16="http://schemas.microsoft.com/office/drawing/2014/main" id="{CE6F9CB4-8D3A-9698-33DA-E4AA7796D6BC}"/>
                  </a:ext>
                </a:extLst>
              </p:cNvPr>
              <p:cNvSpPr/>
              <p:nvPr/>
            </p:nvSpPr>
            <p:spPr>
              <a:xfrm>
                <a:off x="832104" y="2128520"/>
                <a:ext cx="10533888" cy="3262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趋向于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趋向于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，不存在最小值，舍去.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5_AS.65_4#677b75022?vop=1&amp;pid=101823cca&amp;color=0,0,0&amp;vtp=1&amp;bbb=1">
                <a:extLst>
                  <a:ext uri="{FF2B5EF4-FFF2-40B4-BE49-F238E27FC236}">
                    <a16:creationId xmlns:a16="http://schemas.microsoft.com/office/drawing/2014/main" id="{CE6F9CB4-8D3A-9698-33DA-E4AA7796D6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28520"/>
                <a:ext cx="10533888" cy="3262630"/>
              </a:xfrm>
              <a:prstGeom prst="rect">
                <a:avLst/>
              </a:prstGeom>
              <a:blipFill>
                <a:blip r:embed="rId3"/>
                <a:stretch>
                  <a:fillRect l="-1389" t="-748" b="-44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EX.66_1#677b75022?vop=1&amp;pid=101823cca&amp;color=0,0,0&amp;vtp=1&amp;bbb=1&amp;hb=1">
                <a:extLst>
                  <a:ext uri="{FF2B5EF4-FFF2-40B4-BE49-F238E27FC236}">
                    <a16:creationId xmlns:a16="http://schemas.microsoft.com/office/drawing/2014/main" id="{D830A950-649E-64F8-4DC1-547AA766D89F}"/>
                  </a:ext>
                </a:extLst>
              </p:cNvPr>
              <p:cNvSpPr/>
              <p:nvPr/>
            </p:nvSpPr>
            <p:spPr>
              <a:xfrm>
                <a:off x="832104" y="5316220"/>
                <a:ext cx="10533888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∈[−1,2]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转化成两函数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的函数图象有交点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进而转化成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的范围等于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[−1,2]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上的值域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所以本题只需求出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5_EX.66_1#677b75022?vop=1&amp;pid=101823cca&amp;color=0,0,0&amp;vtp=1&amp;bbb=1&amp;hb=1">
                <a:extLst>
                  <a:ext uri="{FF2B5EF4-FFF2-40B4-BE49-F238E27FC236}">
                    <a16:creationId xmlns:a16="http://schemas.microsoft.com/office/drawing/2014/main" id="{D830A950-649E-64F8-4DC1-547AA766D8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316220"/>
                <a:ext cx="10533888" cy="681355"/>
              </a:xfrm>
              <a:prstGeom prst="rect">
                <a:avLst/>
              </a:prstGeom>
              <a:blipFill>
                <a:blip r:embed="rId4"/>
                <a:stretch>
                  <a:fillRect l="-1389" t="-6250" r="-1042" b="-21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8253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67_1#9372daa17?vop=1&amp;pid=101823cca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处的切线的斜率为5.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67_1#9372daa17?vop=1&amp;pid=101823cc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68_1#dbc30a82c?vop=1&amp;pid=9372daa17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68_1#dbc30a82c?vop=1&amp;pid=9372daa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69_1#dbc30a82c?vop=1&amp;pid=9372daa17&amp;color=0,0,0&amp;vtp=1&amp;bbb=1"/>
              <p:cNvSpPr/>
              <p:nvPr/>
            </p:nvSpPr>
            <p:spPr>
              <a:xfrm>
                <a:off x="832104" y="1861812"/>
                <a:ext cx="10533888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处的切线的斜率为5，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3+2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69_1#dbc30a82c?vop=1&amp;pid=9372daa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1511300"/>
              </a:xfrm>
              <a:prstGeom prst="rect">
                <a:avLst/>
              </a:prstGeom>
              <a:blipFill>
                <a:blip r:embed="rId5"/>
                <a:stretch>
                  <a:fillRect l="-1389" b="-4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70_1#869246961?vop=1&amp;pid=9372daa17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∈[−1,2]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上有解，求实数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70_1#869246961?vop=1&amp;pid=9372daa1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71_1#869246961?vop=1&amp;pid=9372daa17&amp;color=0,0,0&amp;vtp=1&amp;bbb=1&amp;hb=1"/>
              <p:cNvSpPr/>
              <p:nvPr/>
            </p:nvSpPr>
            <p:spPr>
              <a:xfrm>
                <a:off x="832104" y="1446522"/>
                <a:ext cx="10533888" cy="3948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∈[−1,2]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值点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，极大值为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(2)=12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的最大值为12，最小值为0，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[0,12]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71_1#869246961?vop=1&amp;pid=9372daa1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948430"/>
              </a:xfrm>
              <a:prstGeom prst="rect">
                <a:avLst/>
              </a:prstGeom>
              <a:blipFill>
                <a:blip r:embed="rId4"/>
                <a:stretch>
                  <a:fillRect l="-1389" r="-116" b="-35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_1#65d10b794?vop=1&amp;pid=8af89d7c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_1#65d10b794?vop=1&amp;pid=8af89d7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65d10b794.bracket?vop=1&amp;pid=8af89d7c8&amp;color=0,0,0&amp;vpa=1&amp;vtp=1"/>
          <p:cNvSpPr/>
          <p:nvPr/>
        </p:nvSpPr>
        <p:spPr>
          <a:xfrm>
            <a:off x="8507381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_2#65d10b794.choices?vop=1&amp;pid=8af89d7c8&amp;color=0,0,0&amp;vtp=1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2697" algn="l"/>
                    <a:tab pos="5374894" algn="l"/>
                    <a:tab pos="8132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_2#65d10b794.choices?vop=1&amp;pid=8af89d7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_1#65d10b794?vop=1&amp;pid=8af89d7c8&amp;color=0,0,0&amp;vtp=1&amp;bbb=1&amp;hb=1"/>
              <p:cNvSpPr/>
              <p:nvPr/>
            </p:nvSpPr>
            <p:spPr>
              <a:xfrm>
                <a:off x="832104" y="229108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∈(−2,−1)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上有最大值，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3_1#65d10b794?vop=1&amp;pid=8af89d7c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r="-926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_1#e446d7dd9?vop=1&amp;pid=8af89d7c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4_1#e446d7dd9?vop=1&amp;pid=8af89d7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e446d7dd9.bracket?vop=1&amp;pid=8af89d7c8&amp;color=0,0,0&amp;vpa=2&amp;vtp=1"/>
          <p:cNvSpPr/>
          <p:nvPr/>
        </p:nvSpPr>
        <p:spPr>
          <a:xfrm>
            <a:off x="4026948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_2#e446d7dd9.choices?vop=1&amp;pid=8af89d7c8&amp;color=0,0,0&amp;vtp=1&amp;bbb=1"/>
              <p:cNvSpPr/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04897" algn="l"/>
                    <a:tab pos="5222494" algn="l"/>
                    <a:tab pos="80178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4_2#e446d7dd9.choices?vop=1&amp;pid=8af89d7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6_1#e446d7dd9?vop=1&amp;pid=8af89d7c8&amp;color=0,0,0&amp;vtp=1&amp;bbb=1"/>
              <p:cNvSpPr/>
              <p:nvPr/>
            </p:nvSpPr>
            <p:spPr>
              <a:xfrm>
                <a:off x="832104" y="2413064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时，函数有最小值，最小值为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(−1)=−1⋅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6_1#e446d7dd9?vop=1&amp;pid=8af89d7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3064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_1#32c337988?vop=1&amp;pid=8af89d7c8&amp;color=0,0,0&amp;vtp=1&amp;bt=1&amp;bbb=1"/>
              <p:cNvSpPr/>
              <p:nvPr/>
            </p:nvSpPr>
            <p:spPr>
              <a:xfrm>
                <a:off x="832104" y="1508760"/>
                <a:ext cx="10533888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上的最小值为(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7_1#32c337988?vop=1&amp;pid=8af89d7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91046"/>
              </a:xfrm>
              <a:prstGeom prst="rect">
                <a:avLst/>
              </a:prstGeom>
              <a:blipFill>
                <a:blip r:embed="rId3"/>
                <a:stretch>
                  <a:fillRect l="-1389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32c337988.bracket?vop=1&amp;pid=8af89d7c8&amp;color=0,0,0&amp;vpa=3&amp;vtp=1"/>
          <p:cNvSpPr/>
          <p:nvPr/>
        </p:nvSpPr>
        <p:spPr>
          <a:xfrm>
            <a:off x="6045105" y="1700148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_2#32c337988.choices?vop=1&amp;pid=8af89d7c8&amp;color=0,0,0&amp;vtp=1&amp;bbb=1"/>
              <p:cNvSpPr/>
              <p:nvPr/>
            </p:nvSpPr>
            <p:spPr>
              <a:xfrm>
                <a:off x="832104" y="2010028"/>
                <a:ext cx="10533888" cy="5011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452497" algn="l"/>
                    <a:tab pos="4904994" algn="l"/>
                    <a:tab pos="78908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_2#32c337988.choices?vop=1&amp;pid=8af89d7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0028"/>
                <a:ext cx="10533888" cy="501142"/>
              </a:xfrm>
              <a:prstGeom prst="rect">
                <a:avLst/>
              </a:prstGeom>
              <a:blipFill>
                <a:blip r:embed="rId4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_1#32c337988?vop=1&amp;pid=8af89d7c8&amp;color=0,0,0&amp;vtp=1&amp;bbb=1&amp;hb=1"/>
              <p:cNvSpPr/>
              <p:nvPr/>
            </p:nvSpPr>
            <p:spPr>
              <a:xfrm>
                <a:off x="832104" y="2515742"/>
                <a:ext cx="10533888" cy="20785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有极大值. 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9_1#32c337988?vop=1&amp;pid=8af89d7c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15742"/>
                <a:ext cx="10533888" cy="2078546"/>
              </a:xfrm>
              <a:prstGeom prst="rect">
                <a:avLst/>
              </a:prstGeom>
              <a:blipFill>
                <a:blip r:embed="rId5"/>
                <a:stretch>
                  <a:fillRect l="-1389" r="-1678" b="-38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0_1#9ee25510d?htil=1&amp;vop=1&amp;pid=8af89d7c8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8429" y="1655064"/>
            <a:ext cx="2203704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0_2#9ee25510d?htil=1&amp;vop=1&amp;pid=8af89d7c8&amp;color=0,0,0&amp;vtp=1&amp;bt=1&amp;bbb=1&amp;hs=1"/>
              <p:cNvSpPr/>
              <p:nvPr/>
            </p:nvSpPr>
            <p:spPr>
              <a:xfrm>
                <a:off x="832104" y="1508760"/>
                <a:ext cx="820216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则以下说法正确的为(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C_6_BD.10_2#9ee25510d?htil=1&amp;vop=1&amp;pid=8af89d7c8&amp;color=0,0,0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8202168" cy="360680"/>
              </a:xfrm>
              <a:prstGeom prst="rect">
                <a:avLst/>
              </a:prstGeom>
              <a:blipFill>
                <a:blip r:embed="rId4"/>
                <a:stretch>
                  <a:fillRect l="-1784" t="-3390" r="-1338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1_1#9ee25510d.bracket?vop=1&amp;pid=8af89d7c8&amp;color=0,0,0&amp;vpa=4&amp;vtp=1&amp;bbb=1"/>
          <p:cNvSpPr/>
          <p:nvPr/>
        </p:nvSpPr>
        <p:spPr>
          <a:xfrm>
            <a:off x="8243220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0_3#9ee25510d.choices?htil=1&amp;vop=1&amp;pid=8af89d7c8&amp;color=0,0,0&amp;vtp=1&amp;bbb=1&amp;hs=1"/>
              <p:cNvSpPr/>
              <p:nvPr/>
            </p:nvSpPr>
            <p:spPr>
              <a:xfrm>
                <a:off x="832104" y="1875790"/>
                <a:ext cx="820216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处取得最小值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处的切线的斜率小于零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0_3#9ee25510d.choices?htil=1&amp;vop=1&amp;pid=8af89d7c8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8202168" cy="1608455"/>
              </a:xfrm>
              <a:prstGeom prst="rect">
                <a:avLst/>
              </a:prstGeom>
              <a:blipFill>
                <a:blip r:embed="rId5"/>
                <a:stretch>
                  <a:fillRect l="-17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2_1#9ee25510d?vop=1&amp;pid=8af89d7c8&amp;color=0,0,0&amp;vtp=1&amp;bbb=1&amp;hs=1"/>
              <p:cNvSpPr/>
              <p:nvPr/>
            </p:nvSpPr>
            <p:spPr>
              <a:xfrm>
                <a:off x="832104" y="347472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【解析】由题图可得当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∈(−2,+∞)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的极小值点，且函数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上单调递增，故A,D正确，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处不能取最小值，曲线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处的切线的斜率大于0，故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6_AS.12_1#9ee25510d?vop=1&amp;pid=8af89d7c8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4720"/>
                <a:ext cx="10533888" cy="2449830"/>
              </a:xfrm>
              <a:prstGeom prst="rect">
                <a:avLst/>
              </a:prstGeom>
              <a:blipFill>
                <a:blip r:embed="rId6"/>
                <a:stretch>
                  <a:fillRect l="-138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3_1#024c28712?vop=1&amp;pid=8af89d7c8&amp;color=0,0,0&amp;vtp=1&amp;bt=1&amp;bbb=1"/>
              <p:cNvSpPr/>
              <p:nvPr/>
            </p:nvSpPr>
            <p:spPr>
              <a:xfrm>
                <a:off x="832104" y="1508760"/>
                <a:ext cx="10533888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3_1#024c28712?vop=1&amp;pid=8af89d7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1155"/>
              </a:xfrm>
              <a:prstGeom prst="rect">
                <a:avLst/>
              </a:prstGeom>
              <a:blipFill>
                <a:blip r:embed="rId3"/>
                <a:stretch>
                  <a:fillRect l="-1389" t="-7018" b="-40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4_1#024c28712.blank?vop=1&amp;pid=8af89d7c8&amp;color=0,0,0&amp;vpa=5&amp;vtp=1&amp;bbb=1"/>
              <p:cNvSpPr/>
              <p:nvPr/>
            </p:nvSpPr>
            <p:spPr>
              <a:xfrm>
                <a:off x="7546149" y="1535620"/>
                <a:ext cx="1022414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4_1#024c28712.blank?vop=1&amp;pid=8af89d7c8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149" y="1535620"/>
                <a:ext cx="1022414" cy="260350"/>
              </a:xfrm>
              <a:prstGeom prst="rect">
                <a:avLst/>
              </a:prstGeom>
              <a:blipFill>
                <a:blip r:embed="rId4"/>
                <a:stretch>
                  <a:fillRect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EX.15_1#024c28712?vop=1&amp;pid=8af89d7c8&amp;color=0,0,0&amp;vtp=1&amp;bbb=1&amp;hb=1"/>
              <p:cNvSpPr/>
              <p:nvPr/>
            </p:nvSpPr>
            <p:spPr>
              <a:xfrm>
                <a:off x="832104" y="1865884"/>
                <a:ext cx="10533888" cy="1967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可以利用隐零点方法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利用导数求得函数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的单调性由关键函数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负决定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求导可得其在定义域内单调递增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根据零点存在定理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上存在唯一的零点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即可判断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的单调区间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可以利用同构变形方法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整理成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用换元法构造函数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再利用导数求出最小值即可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EX.15_1#024c28712?vop=1&amp;pid=8af89d7c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5884"/>
                <a:ext cx="10533888" cy="1967230"/>
              </a:xfrm>
              <a:prstGeom prst="rect">
                <a:avLst/>
              </a:prstGeom>
              <a:blipFill>
                <a:blip r:embed="rId5"/>
                <a:stretch>
                  <a:fillRect l="-1389" t="-619" r="-347" b="-74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16_1#024c28712?vop=1&amp;pid=8af89d7c8&amp;color=0,0,0&amp;vtp=1&amp;bbb=1&amp;hb=1"/>
              <p:cNvSpPr/>
              <p:nvPr/>
            </p:nvSpPr>
            <p:spPr>
              <a:xfrm>
                <a:off x="832104" y="3821684"/>
                <a:ext cx="10533888" cy="1960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上存在唯一的零点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AS.16_1#024c28712?vop=1&amp;pid=8af89d7c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21684"/>
                <a:ext cx="10533888" cy="1960880"/>
              </a:xfrm>
              <a:prstGeom prst="rect">
                <a:avLst/>
              </a:prstGeom>
              <a:blipFill>
                <a:blip r:embed="rId6"/>
                <a:stretch>
                  <a:fillRect l="-1389" t="-311" r="-579" b="-68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EX.17_1#024c28712?vop=1&amp;pid=8af89d7c8&amp;color=0,0,0&amp;vtp=1&amp;bt=1&amp;bbb=1"/>
              <p:cNvSpPr/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依题意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EX.17_1#024c28712?vop=1&amp;pid=8af89d7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1098</Words>
  <Application>Microsoft Office PowerPoint</Application>
  <PresentationFormat>宽屏</PresentationFormat>
  <Paragraphs>302</Paragraphs>
  <Slides>36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Arial (正文)</vt:lpstr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2025-10-22T07:44:31Z</dcterms:created>
  <dcterms:modified xsi:type="dcterms:W3CDTF">2025-10-22T08:09:32Z</dcterms:modified>
  <cp:category/>
  <cp:contentStatus/>
</cp:coreProperties>
</file>